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陳佳榮" initials="陳佳榮" lastIdx="1" clrIdx="0">
    <p:extLst>
      <p:ext uri="{19B8F6BF-5375-455C-9EA6-DF929625EA0E}">
        <p15:presenceInfo xmlns:p15="http://schemas.microsoft.com/office/powerpoint/2012/main" userId="S-1-5-21-3669975089-4022300938-4016548944-361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中等深淺樣式 4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8979A6DF-AF77-4D0E-A623-FE90963E03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3BA43DBE-ECB7-47BD-876B-B884C35364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8B1C4176-0298-44D0-9291-09B8A14E0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F977EAD9-1ADF-4131-ABC5-2187B5C25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FD5D187C-20A0-4BD1-A5E7-39CEFB6AA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6702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B14EEB02-35C3-493E-9EBA-D79E9AEB5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403A869A-4BF1-4D61-AA2A-4E3DA8489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8B9ED94D-52C4-4127-A1FF-09BAA1ACE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91A0D371-B9BB-4020-A280-BB6753CBD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AF23FC26-C9BA-4B9A-A443-42C8A2594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017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xmlns="" id="{CA09ED96-E375-48D1-AE5B-A4CE51988C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6397825A-1CCF-4BAD-AE5A-EADBB5B05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06936EEB-3957-4065-BDB8-BE9BC39B0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A36B1433-DE71-4626-A46F-E9855E7F1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45339E47-FD83-4137-9D57-29259D3C4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3745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BB68C31C-B694-439A-8E50-6D83E10D2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FA7CFACD-465E-4329-9095-D63970562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1B4B1477-914C-4BE3-A960-17C373315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9ED43BEC-AFE7-4C28-ADA7-77666BDAF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45B172C9-9970-4388-AC28-65EE267BF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4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13E4610-08BD-44DA-A4E5-42E8EDBDE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BD075D96-F9F3-46C9-9701-A67BF6C88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DEA9AEC0-7098-4745-A223-266D25330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D31689F2-9374-4AE2-9867-4AFF7A89C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C00FECB8-5EAC-4A0C-84F1-7A6AE854F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260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A47E339D-B13E-4ED4-B1D8-FA57326FE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69A8C14-78F9-493F-BFAD-5E3AA42259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BB2C3BE5-D51C-4881-BEC5-402F47B20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4916359C-A764-464F-93DF-0B7A77408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4AEFE6AF-015B-4AAE-A95D-4EF3B571C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B704E2CD-7E54-405B-92D5-35DAAF1E9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393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BCBA3F07-4551-4FD8-BB59-484B77EBA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EBC3C51C-E76F-495B-AE28-FC48F3260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532C3198-6F03-4731-BA5E-754C997A2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xmlns="" id="{3F0DB3A5-73A7-42BA-BF9C-85C09831B7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4691E64F-E33B-4717-8DAB-2606FC57E0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xmlns="" id="{EA6188EB-3908-4412-994C-0FE10338D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xmlns="" id="{361D5358-B637-4A56-A928-161CE7D3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xmlns="" id="{6AEFD4A2-99D7-4E6E-B7F7-8A8D6ABFB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751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8107F964-0082-4491-BE85-BAC5DA4C5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561F1744-66A7-4BAB-A1E4-8FE4103C9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86467B32-1301-4C1A-BA49-5BD5BFC6E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7936A4F7-EC71-4E96-B3E6-42BDEAEA5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801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xmlns="" id="{829CB375-43D4-4A2E-8EAC-8D7F2758C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8AADCDCA-C74B-49B4-A0A5-A91A43355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86BB6C73-C528-455D-8EB3-F34FAD58A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99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4FD20F1-18E3-4BEB-8545-66956A7E3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8B166974-05CC-4681-A1C1-4262CED9E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8305E7EE-42FB-43EB-92FC-7FB28EB96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87C77CB0-3D98-47ED-9814-C70A19777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F308C534-B44C-4092-A368-F5541335A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398391DA-7C34-4742-A6E9-434A0925F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837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DCD57E4-2EB2-4BBD-8B04-B488C5795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xmlns="" id="{DE33F376-DADD-425C-8BE0-0B7E73DDA8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D1F98704-C33E-4DAC-BBA2-A39438E80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2C1C744E-EC1E-4F8D-9359-8C17E2A42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0CF5F01C-6F96-48D2-A77E-B07C7DA3C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178C60A6-3255-42E1-8759-4D21AA6D7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671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xmlns="" id="{D59810CE-4F44-48C3-9233-1ADDF7872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6A753FA4-513C-45AA-B47D-AF1C51C32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88773D33-5505-44B2-8494-2930ACA0C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015F3-7978-4E78-B6CC-113D59A88E88}" type="datetimeFigureOut">
              <a:rPr lang="zh-TW" altLang="en-US" smtClean="0"/>
              <a:t>2025/6/30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0C9F1C0F-CBA9-4D81-ABC0-EC1FD593C6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44CB4C8B-F100-4C53-ACC1-B923FFB174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9B9C7-6A4D-41F8-8B40-53A9E03F5B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428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37DC6A5-B324-4F80-A914-A53186518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22173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全案案名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2930236" y="4333009"/>
            <a:ext cx="5746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興辦機關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構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</p:txBody>
      </p:sp>
      <p:sp>
        <p:nvSpPr>
          <p:cNvPr id="6" name="內容版面配置區 2">
            <a:extLst>
              <a:ext uri="{FF2B5EF4-FFF2-40B4-BE49-F238E27FC236}">
                <a16:creationId xmlns:a16="http://schemas.microsoft.com/office/drawing/2014/main" xmlns="" id="{B606B5B4-4C6D-4909-BEA0-CD4A1937C064}"/>
              </a:ext>
            </a:extLst>
          </p:cNvPr>
          <p:cNvSpPr txBox="1">
            <a:spLocks/>
          </p:cNvSpPr>
          <p:nvPr/>
        </p:nvSpPr>
        <p:spPr>
          <a:xfrm>
            <a:off x="7863259" y="4686300"/>
            <a:ext cx="4183430" cy="2101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1200"/>
              </a:spcBef>
            </a:pPr>
            <a:r>
              <a:rPr lang="zh-TW" altLang="en-US" sz="1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★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小提醒：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 algn="l">
              <a:lnSpc>
                <a:spcPct val="12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報告時間</a:t>
            </a:r>
            <a:r>
              <a:rPr lang="en-US" altLang="zh-TW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分鐘，</a:t>
            </a:r>
            <a:r>
              <a:rPr lang="en-US" altLang="zh-TW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分鐘按一聲短鈴，統問統答。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 algn="l">
              <a:lnSpc>
                <a:spcPct val="12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簡報格式僅供參考，可視個案需求調整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 algn="l">
              <a:lnSpc>
                <a:spcPct val="12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簡報中紅</a:t>
            </a:r>
            <a:r>
              <a:rPr lang="zh-TW" altLang="en-US" sz="1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字未來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使用時請刪除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2521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11F0C27-A755-4B39-BDB2-3C47BC3D0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694"/>
            <a:ext cx="10515600" cy="1325563"/>
          </a:xfrm>
        </p:spPr>
        <p:txBody>
          <a:bodyPr/>
          <a:lstStyle/>
          <a:p>
            <a:r>
              <a:rPr lang="zh-TW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經費預算</a:t>
            </a:r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頁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642276"/>
              </p:ext>
            </p:extLst>
          </p:nvPr>
        </p:nvGraphicFramePr>
        <p:xfrm>
          <a:off x="752866" y="1188026"/>
          <a:ext cx="10407503" cy="5240006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1134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38853">
                  <a:extLst>
                    <a:ext uri="{9D8B030D-6E8A-4147-A177-3AD203B41FA5}">
                      <a16:colId xmlns:a16="http://schemas.microsoft.com/office/drawing/2014/main" xmlns="" val="510113950"/>
                    </a:ext>
                  </a:extLst>
                </a:gridCol>
                <a:gridCol w="25937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614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766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7947" marR="7947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金額</a:t>
                      </a:r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小計</a:t>
                      </a:r>
                    </a:p>
                  </a:txBody>
                  <a:tcPr marL="7947" marR="7947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1506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0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</a:t>
                      </a:r>
                      <a:r>
                        <a:rPr lang="zh-TW" sz="20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公共藝術徵選預算</a:t>
                      </a:r>
                      <a:endParaRPr lang="zh-TW" sz="20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000" kern="15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公共藝術製作費</a:t>
                      </a:r>
                      <a:endParaRPr lang="zh-TW" sz="20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947" marR="7947" marT="0" marB="0" anchor="ctr"/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en-US" sz="2000" kern="15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947" marR="7947" marT="0" marB="0" anchor="ctr"/>
                </a:tc>
                <a:tc row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150" dirty="0">
                          <a:effectLst/>
                        </a:rPr>
                        <a:t> </a:t>
                      </a:r>
                      <a:endParaRPr lang="zh-TW" sz="12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947" marR="7947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825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kern="15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藝術家創作費</a:t>
                      </a:r>
                      <a:endParaRPr lang="zh-TW" altLang="en-US"/>
                    </a:p>
                  </a:txBody>
                  <a:tcPr marL="7947" marR="7947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74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民眾參與活動費</a:t>
                      </a:r>
                      <a:endParaRPr lang="zh-TW" altLang="en-US" dirty="0"/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en-US" sz="2000" kern="15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947" marR="7947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9374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二、材料補助費</a:t>
                      </a:r>
                    </a:p>
                  </a:txBody>
                  <a:tcPr marL="7947" marR="7947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en-US" sz="2000" kern="15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150" dirty="0">
                          <a:effectLst/>
                        </a:rPr>
                        <a:t> </a:t>
                      </a:r>
                      <a:endParaRPr lang="zh-TW" sz="12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947" marR="7947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2672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0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三、</a:t>
                      </a:r>
                      <a:r>
                        <a:rPr lang="zh-TW" sz="20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行政費用</a:t>
                      </a:r>
                      <a:endParaRPr lang="zh-TW" sz="20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000" kern="15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執行小組外聘委員之出席、審查及其他相關業務費用</a:t>
                      </a:r>
                      <a:endParaRPr lang="zh-TW" sz="20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en-US" sz="2000" kern="15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947" marR="7947" marT="0" marB="0" anchor="ctr"/>
                </a:tc>
                <a:tc rowSpan="5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150" dirty="0">
                          <a:effectLst/>
                        </a:rPr>
                        <a:t> </a:t>
                      </a:r>
                      <a:endParaRPr lang="zh-TW" sz="12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947" marR="7947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366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資料蒐集費用</a:t>
                      </a:r>
                      <a:endParaRPr lang="zh-TW" altLang="en-US" dirty="0"/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en-US" sz="2000" kern="15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947" marR="7947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16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kern="15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印刷及其相關費用</a:t>
                      </a:r>
                      <a:endParaRPr lang="zh-TW" altLang="en-US"/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en-US" sz="2000" kern="15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947" marR="7947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366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kern="15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公開徵選作業費</a:t>
                      </a:r>
                      <a:endParaRPr lang="zh-TW" altLang="en-US"/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en-US" sz="2000" kern="15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947" marR="7947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705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顧問、執行秘書或專案管理費用</a:t>
                      </a:r>
                      <a:endParaRPr lang="zh-TW" altLang="en-US" dirty="0"/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 algn="r" latinLnBrk="1">
                        <a:spcAft>
                          <a:spcPts val="0"/>
                        </a:spcAft>
                      </a:pPr>
                      <a:r>
                        <a:rPr 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en-US" sz="2000" kern="15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947" marR="7947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7322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四、民眾參與、公共藝術教育推廣等活動費用</a:t>
                      </a:r>
                      <a:r>
                        <a:rPr lang="en-US" altLang="zh-TW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興辦機關辦理</a:t>
                      </a:r>
                      <a:r>
                        <a:rPr lang="en-US" altLang="zh-TW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en-US" sz="2000" kern="15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947" marR="7947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5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en-US" sz="2000" kern="15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150" dirty="0">
                          <a:effectLst/>
                        </a:rPr>
                        <a:t> </a:t>
                      </a:r>
                      <a:endParaRPr lang="zh-TW" sz="12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947" marR="7947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229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五、</a:t>
                      </a:r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管理維護費用</a:t>
                      </a:r>
                      <a:endParaRPr lang="zh-TW" sz="20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947" marR="7947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947" marR="7947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150" dirty="0">
                          <a:effectLst/>
                        </a:rPr>
                        <a:t> </a:t>
                      </a:r>
                      <a:endParaRPr lang="zh-TW" sz="12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947" marR="7947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3661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2000" kern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總計</a:t>
                      </a:r>
                    </a:p>
                  </a:txBody>
                  <a:tcPr marL="7947" marR="7947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en-US" sz="2000" kern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7947" marR="7947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xmlns="" id="{3D8735C6-3750-43F6-BADF-88847BDDE82E}"/>
              </a:ext>
            </a:extLst>
          </p:cNvPr>
          <p:cNvSpPr txBox="1">
            <a:spLocks/>
          </p:cNvSpPr>
          <p:nvPr/>
        </p:nvSpPr>
        <p:spPr>
          <a:xfrm>
            <a:off x="8132885" y="6492248"/>
            <a:ext cx="4164624" cy="3881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TW" altLang="en-US" sz="1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★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內容建議：可視個案需求，合併或刪除欄位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6608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11F0C27-A755-4B39-BDB2-3C47BC3D0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預定進度</a:t>
            </a:r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頁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B606B5B4-4C6D-4909-BEA0-CD4A1937C064}"/>
              </a:ext>
            </a:extLst>
          </p:cNvPr>
          <p:cNvSpPr txBox="1">
            <a:spLocks/>
          </p:cNvSpPr>
          <p:nvPr/>
        </p:nvSpPr>
        <p:spPr>
          <a:xfrm>
            <a:off x="8605537" y="6275964"/>
            <a:ext cx="3938156" cy="4338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TW" altLang="en-US" sz="1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★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內容建議：請採甘特圖方式表示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8127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xmlns="" id="{69311FF8-A043-4050-A72A-9355E1D6B5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報告結束</a:t>
            </a:r>
          </a:p>
        </p:txBody>
      </p:sp>
    </p:spTree>
    <p:extLst>
      <p:ext uri="{BB962C8B-B14F-4D97-AF65-F5344CB8AC3E}">
        <p14:creationId xmlns:p14="http://schemas.microsoft.com/office/powerpoint/2010/main" val="2629456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430DE6A-712C-4348-AD15-28A2DF3BF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本案概況說明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頁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201139"/>
              </p:ext>
            </p:extLst>
          </p:nvPr>
        </p:nvGraphicFramePr>
        <p:xfrm>
          <a:off x="1777023" y="1817254"/>
          <a:ext cx="9178192" cy="413513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7533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248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48911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083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公有建築物或重大公共工程造價（直接工程成本）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000,000,000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5918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公共藝術設置計畫總經費預算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0,000,000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014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公共藝術徵選總經費</a:t>
                      </a:r>
                      <a:endParaRPr lang="en-US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0,000,000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1417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執行小組名單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6320"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徵選方式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ex.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公開徵選</a:t>
                      </a:r>
                      <a:r>
                        <a:rPr lang="en-US" altLang="zh-TW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)___</a:t>
                      </a:r>
                      <a:r>
                        <a:rPr lang="zh-TW" altLang="en-US" sz="20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案</a:t>
                      </a:r>
                      <a:endParaRPr lang="zh-TW" altLang="zh-TW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033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835047B7-55A4-4399-A82C-B013054F7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計畫沿革及範圍  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(1-2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頁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8A3CAFA-15EF-480E-A2BB-CAF615129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6006" y="5412889"/>
            <a:ext cx="4032739" cy="1308588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★內容建議：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請簡述工程性質、相關期程、基地位置及範圍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可附上示意圖、模擬圖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6685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11F0C27-A755-4B39-BDB2-3C47BC3D0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自然與人文環境說明</a:t>
            </a:r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2-3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頁，約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1-2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B606B5B4-4C6D-4909-BEA0-CD4A1937C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0723" y="5166679"/>
            <a:ext cx="5985165" cy="151144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zh-TW" altLang="en-US" sz="1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★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內容建議：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2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應扣合興辦機關或基地特殊地理、生態、人文特色，非網路截取文章。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2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可提供地圖、圖片供委員更快聊解基地背景。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9759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11F0C27-A755-4B39-BDB2-3C47BC3D0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公共藝術設置理念與目標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*報告重點，約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1-2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頁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xmlns="" id="{D8A3CAFA-15EF-480E-A2BB-CAF615129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設置理念：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如構想理念、目標或主題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設置理念介紹：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公共藝術目標：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4737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11F0C27-A755-4B39-BDB2-3C47BC3D0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建議設置地點 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*報告重點，約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2-3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頁，約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1-2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xmlns="" id="{B606B5B4-4C6D-4909-BEA0-CD4A1937C064}"/>
              </a:ext>
            </a:extLst>
          </p:cNvPr>
          <p:cNvSpPr txBox="1">
            <a:spLocks/>
          </p:cNvSpPr>
          <p:nvPr/>
        </p:nvSpPr>
        <p:spPr>
          <a:xfrm>
            <a:off x="8113168" y="5243612"/>
            <a:ext cx="3938156" cy="1511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TW" altLang="en-US" sz="1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★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內容建議：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2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請檢附設置地點位置圖，並說明理由。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2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如有特殊考量或條件，請一併說明。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1728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11F0C27-A755-4B39-BDB2-3C47BC3D0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創作方案要求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頁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xmlns="" id="{B606B5B4-4C6D-4909-BEA0-CD4A1937C064}"/>
              </a:ext>
            </a:extLst>
          </p:cNvPr>
          <p:cNvSpPr txBox="1">
            <a:spLocks/>
          </p:cNvSpPr>
          <p:nvPr/>
        </p:nvSpPr>
        <p:spPr>
          <a:xfrm>
            <a:off x="7907480" y="6200165"/>
            <a:ext cx="4117943" cy="42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zh-TW" altLang="en-US" sz="1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★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內容建議：如有特殊需求，應一併說明。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9373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11F0C27-A755-4B39-BDB2-3C47BC3D0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徵選方式及基準</a:t>
            </a:r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(1-2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頁，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xmlns="" id="{B606B5B4-4C6D-4909-BEA0-CD4A1937C064}"/>
              </a:ext>
            </a:extLst>
          </p:cNvPr>
          <p:cNvSpPr txBox="1">
            <a:spLocks/>
          </p:cNvSpPr>
          <p:nvPr/>
        </p:nvSpPr>
        <p:spPr>
          <a:xfrm>
            <a:off x="7472661" y="4457700"/>
            <a:ext cx="4405747" cy="203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zh-TW" altLang="en-US" sz="1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★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內容建議：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徵選方式及採用該方式之理由說明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分幾階段評選</a:t>
            </a:r>
            <a:r>
              <a:rPr lang="en-US" altLang="zh-TW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徵選基準評分項目</a:t>
            </a:r>
            <a:r>
              <a:rPr lang="en-US" altLang="zh-TW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含初選、決選</a:t>
            </a:r>
            <a:r>
              <a:rPr lang="en-US" altLang="zh-TW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如為邀請比件</a:t>
            </a:r>
            <a:r>
              <a:rPr lang="en-US" altLang="zh-TW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委託創作請說明</a:t>
            </a:r>
            <a:r>
              <a:rPr lang="zh-TW" altLang="zh-TW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正／備選藝術家（團隊）名單及獲選之考量要素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6619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11F0C27-A755-4B39-BDB2-3C47BC3D0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民眾參與計畫</a:t>
            </a:r>
            <a:r>
              <a:rPr lang="zh-TW" altLang="en-US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*報告重點，約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1-2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頁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119912"/>
              </p:ext>
            </p:extLst>
          </p:nvPr>
        </p:nvGraphicFramePr>
        <p:xfrm>
          <a:off x="992910" y="1690688"/>
          <a:ext cx="9657771" cy="3718414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32192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192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192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149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時程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辦理者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5442"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興辦機關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構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藝術家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團隊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544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公共藝術規劃前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149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徵選時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ex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．徵件基地說明會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149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徵選後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149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設置過程中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ex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．工作坊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149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設置完成後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ex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．揭幕落成典禮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ex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．藝術家現場導覽</a:t>
                      </a: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149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．紀錄影片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．導覽摺頁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3,000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張</a:t>
                      </a: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．文宣品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500</a:t>
                      </a: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12" name="內容版面配置區 2">
            <a:extLst>
              <a:ext uri="{FF2B5EF4-FFF2-40B4-BE49-F238E27FC236}">
                <a16:creationId xmlns:a16="http://schemas.microsoft.com/office/drawing/2014/main" xmlns="" id="{B606B5B4-4C6D-4909-BEA0-CD4A1937C064}"/>
              </a:ext>
            </a:extLst>
          </p:cNvPr>
          <p:cNvSpPr txBox="1">
            <a:spLocks/>
          </p:cNvSpPr>
          <p:nvPr/>
        </p:nvSpPr>
        <p:spPr>
          <a:xfrm>
            <a:off x="8105706" y="6115295"/>
            <a:ext cx="4405747" cy="522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zh-TW" altLang="en-US" sz="1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★</a:t>
            </a:r>
            <a:r>
              <a:rPr lang="zh-TW" altLang="en-US" sz="16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內容建議：如有文字說明，請另頁論述</a:t>
            </a:r>
            <a:endParaRPr lang="en-US" altLang="zh-TW" sz="1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6931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560</Words>
  <Application>Microsoft Office PowerPoint</Application>
  <PresentationFormat>寬螢幕</PresentationFormat>
  <Paragraphs>97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全案案名</vt:lpstr>
      <vt:lpstr>本案概況說明 (1頁)</vt:lpstr>
      <vt:lpstr>計畫沿革及範圍  (1-2頁)</vt:lpstr>
      <vt:lpstr>自然與人文環境說明  (約2-3頁，約1-2分鐘) </vt:lpstr>
      <vt:lpstr>公共藝術設置理念與目標  (*報告重點，約1-2頁) </vt:lpstr>
      <vt:lpstr>建議設置地點  (*報告重點，約2-3頁，約1-2分鐘)</vt:lpstr>
      <vt:lpstr>創作方案要求 (約1頁)</vt:lpstr>
      <vt:lpstr>徵選方式及基準  (1-2頁，1分鐘)</vt:lpstr>
      <vt:lpstr>民眾參與計畫  (*報告重點，約1-2頁)</vt:lpstr>
      <vt:lpstr>經費預算 (1頁)</vt:lpstr>
      <vt:lpstr>預定進度  (1頁)</vt:lpstr>
      <vt:lpstr>報告結束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案名</dc:title>
  <dc:creator>張慎心</dc:creator>
  <cp:lastModifiedBy>陳姿華</cp:lastModifiedBy>
  <cp:revision>24</cp:revision>
  <dcterms:created xsi:type="dcterms:W3CDTF">2025-06-03T01:18:17Z</dcterms:created>
  <dcterms:modified xsi:type="dcterms:W3CDTF">2025-06-30T01:44:44Z</dcterms:modified>
</cp:coreProperties>
</file>